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6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854629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985537"/>
            <a:ext cx="7772400" cy="582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cxnSp>
        <p:nvCxnSpPr>
          <p:cNvPr id="11" name="Shape 11"/>
          <p:cNvCxnSpPr/>
          <p:nvPr/>
        </p:nvCxnSpPr>
        <p:spPr>
          <a:xfrm flipH="1" rot="10800000">
            <a:off x="-13800" y="4628624"/>
            <a:ext cx="9171599" cy="16200"/>
          </a:xfrm>
          <a:prstGeom prst="straightConnector1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2" name="Shape 12"/>
          <p:cNvSpPr txBox="1"/>
          <p:nvPr/>
        </p:nvSpPr>
        <p:spPr>
          <a:xfrm>
            <a:off x="7473224" y="4704825"/>
            <a:ext cx="1558200" cy="1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b="1" lang="en-GB" sz="1200">
                <a:solidFill>
                  <a:srgbClr val="F15D22"/>
                </a:solidFill>
              </a:rPr>
              <a:t>sunscrapers.com</a:t>
            </a:r>
          </a:p>
        </p:txBody>
      </p:sp>
      <p:sp>
        <p:nvSpPr>
          <p:cNvPr id="13" name="Shape 13"/>
          <p:cNvSpPr txBox="1"/>
          <p:nvPr/>
        </p:nvSpPr>
        <p:spPr>
          <a:xfrm>
            <a:off x="147475" y="4704825"/>
            <a:ext cx="2331300" cy="3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en-GB" sz="1200">
                <a:solidFill>
                  <a:srgbClr val="414042"/>
                </a:solidFill>
              </a:rPr>
              <a:t>Your favored tech partner.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_1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ctrTitle"/>
          </p:nvPr>
        </p:nvSpPr>
        <p:spPr>
          <a:xfrm>
            <a:off x="685800" y="1854629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defRPr/>
            </a:lvl1pPr>
            <a:lvl2pPr lvl="1" rtl="0" algn="ctr">
              <a:spcBef>
                <a:spcPts val="0"/>
              </a:spcBef>
              <a:buSzPct val="100000"/>
              <a:defRPr sz="4800"/>
            </a:lvl2pPr>
            <a:lvl3pPr lvl="2" rtl="0" algn="ctr">
              <a:spcBef>
                <a:spcPts val="0"/>
              </a:spcBef>
              <a:buSzPct val="100000"/>
              <a:defRPr sz="4800"/>
            </a:lvl3pPr>
            <a:lvl4pPr lvl="3" rtl="0" algn="ctr">
              <a:spcBef>
                <a:spcPts val="0"/>
              </a:spcBef>
              <a:buSzPct val="100000"/>
              <a:defRPr sz="4800"/>
            </a:lvl4pPr>
            <a:lvl5pPr lvl="4" rtl="0" algn="ctr">
              <a:spcBef>
                <a:spcPts val="0"/>
              </a:spcBef>
              <a:buSzPct val="100000"/>
              <a:defRPr sz="4800"/>
            </a:lvl5pPr>
            <a:lvl6pPr lvl="5" rtl="0" algn="ctr">
              <a:spcBef>
                <a:spcPts val="0"/>
              </a:spcBef>
              <a:buSzPct val="100000"/>
              <a:defRPr sz="4800"/>
            </a:lvl6pPr>
            <a:lvl7pPr lvl="6" rtl="0" algn="ctr">
              <a:spcBef>
                <a:spcPts val="0"/>
              </a:spcBef>
              <a:buSzPct val="100000"/>
              <a:defRPr sz="4800"/>
            </a:lvl7pPr>
            <a:lvl8pPr lvl="7" rtl="0" algn="ctr">
              <a:spcBef>
                <a:spcPts val="0"/>
              </a:spcBef>
              <a:buSzPct val="100000"/>
              <a:defRPr sz="4800"/>
            </a:lvl8pPr>
            <a:lvl9pPr lvl="8" rtl="0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6" name="Shape 16"/>
          <p:cNvSpPr txBox="1"/>
          <p:nvPr>
            <p:ph idx="1" type="subTitle"/>
          </p:nvPr>
        </p:nvSpPr>
        <p:spPr>
          <a:xfrm>
            <a:off x="685800" y="2985537"/>
            <a:ext cx="7772400" cy="582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cxnSp>
        <p:nvCxnSpPr>
          <p:cNvPr id="17" name="Shape 17"/>
          <p:cNvCxnSpPr/>
          <p:nvPr/>
        </p:nvCxnSpPr>
        <p:spPr>
          <a:xfrm flipH="1" rot="10800000">
            <a:off x="-13800" y="4628624"/>
            <a:ext cx="9171599" cy="16200"/>
          </a:xfrm>
          <a:prstGeom prst="straightConnector1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8" name="Shape 18"/>
          <p:cNvSpPr txBox="1"/>
          <p:nvPr/>
        </p:nvSpPr>
        <p:spPr>
          <a:xfrm>
            <a:off x="7473224" y="4704825"/>
            <a:ext cx="1558200" cy="1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b="1" lang="en-GB" sz="1200">
                <a:solidFill>
                  <a:srgbClr val="F15D22"/>
                </a:solidFill>
              </a:rPr>
              <a:t>sunscrapers.com</a:t>
            </a:r>
          </a:p>
        </p:txBody>
      </p:sp>
      <p:sp>
        <p:nvSpPr>
          <p:cNvPr id="19" name="Shape 19"/>
          <p:cNvSpPr txBox="1"/>
          <p:nvPr/>
        </p:nvSpPr>
        <p:spPr>
          <a:xfrm>
            <a:off x="147475" y="4704825"/>
            <a:ext cx="2331300" cy="3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en-GB" sz="1200">
                <a:solidFill>
                  <a:srgbClr val="414042"/>
                </a:solidFill>
              </a:rPr>
              <a:t>Your favored tech partner.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Układ niestandardowy 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457200" y="90790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buNone/>
              <a:defRPr sz="3000"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/>
        </p:nvSpPr>
        <p:spPr>
          <a:xfrm>
            <a:off x="1176850" y="2914425"/>
            <a:ext cx="1418999" cy="8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" name="Shape 23"/>
          <p:cNvSpPr txBox="1"/>
          <p:nvPr/>
        </p:nvSpPr>
        <p:spPr>
          <a:xfrm>
            <a:off x="479100" y="1806825"/>
            <a:ext cx="8185800" cy="196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1800">
                <a:solidFill>
                  <a:srgbClr val="434343"/>
                </a:solidFill>
              </a:rPr>
              <a:t>Kliknij, aby edytować styl wzorca opisu slajdu.</a:t>
            </a:r>
          </a:p>
        </p:txBody>
      </p:sp>
      <p:cxnSp>
        <p:nvCxnSpPr>
          <p:cNvPr id="24" name="Shape 24"/>
          <p:cNvCxnSpPr/>
          <p:nvPr/>
        </p:nvCxnSpPr>
        <p:spPr>
          <a:xfrm flipH="1" rot="10800000">
            <a:off x="-13800" y="4628624"/>
            <a:ext cx="9171599" cy="16200"/>
          </a:xfrm>
          <a:prstGeom prst="straightConnector1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25" name="Shape 25"/>
          <p:cNvSpPr txBox="1"/>
          <p:nvPr/>
        </p:nvSpPr>
        <p:spPr>
          <a:xfrm>
            <a:off x="7473224" y="4704825"/>
            <a:ext cx="1558200" cy="1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b="1" lang="en-GB" sz="1200">
                <a:solidFill>
                  <a:srgbClr val="F15D22"/>
                </a:solidFill>
              </a:rPr>
              <a:t>sunscrapers.com</a:t>
            </a:r>
          </a:p>
        </p:txBody>
      </p:sp>
      <p:sp>
        <p:nvSpPr>
          <p:cNvPr id="26" name="Shape 26"/>
          <p:cNvSpPr txBox="1"/>
          <p:nvPr/>
        </p:nvSpPr>
        <p:spPr>
          <a:xfrm>
            <a:off x="147475" y="4704825"/>
            <a:ext cx="2331300" cy="3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en-GB" sz="1200">
                <a:solidFill>
                  <a:srgbClr val="414042"/>
                </a:solidFill>
              </a:rPr>
              <a:t>Your favored tech partner.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604675" y="819150"/>
            <a:ext cx="8153399" cy="7229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604675" y="1737937"/>
            <a:ext cx="8320200" cy="26948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lnSpc>
                <a:spcPct val="150000"/>
              </a:lnSpc>
              <a:spcBef>
                <a:spcPts val="0"/>
              </a:spcBef>
              <a:buSzPct val="100000"/>
              <a:defRPr sz="1800"/>
            </a:lvl1pPr>
            <a:lvl2pPr lvl="1">
              <a:lnSpc>
                <a:spcPct val="150000"/>
              </a:lnSpc>
              <a:spcBef>
                <a:spcPts val="0"/>
              </a:spcBef>
              <a:buSzPct val="100000"/>
              <a:defRPr sz="1400"/>
            </a:lvl2pPr>
            <a:lvl3pPr lvl="2">
              <a:lnSpc>
                <a:spcPct val="150000"/>
              </a:lnSpc>
              <a:spcBef>
                <a:spcPts val="0"/>
              </a:spcBef>
              <a:buSzPct val="100000"/>
              <a:defRPr sz="1200"/>
            </a:lvl3pPr>
            <a:lvl4pPr lvl="3">
              <a:lnSpc>
                <a:spcPct val="150000"/>
              </a:lnSpc>
              <a:spcBef>
                <a:spcPts val="0"/>
              </a:spcBef>
              <a:buSzPct val="100000"/>
              <a:defRPr sz="1200"/>
            </a:lvl4pPr>
            <a:lvl5pPr lvl="4">
              <a:lnSpc>
                <a:spcPct val="150000"/>
              </a:lnSpc>
              <a:spcBef>
                <a:spcPts val="0"/>
              </a:spcBef>
              <a:buSzPct val="100000"/>
              <a:defRPr sz="1200"/>
            </a:lvl5pPr>
            <a:lvl6pPr lvl="5">
              <a:lnSpc>
                <a:spcPct val="150000"/>
              </a:lnSpc>
              <a:spcBef>
                <a:spcPts val="0"/>
              </a:spcBef>
              <a:buSzPct val="100000"/>
              <a:defRPr sz="1200"/>
            </a:lvl6pPr>
            <a:lvl7pPr lvl="6">
              <a:lnSpc>
                <a:spcPct val="150000"/>
              </a:lnSpc>
              <a:spcBef>
                <a:spcPts val="0"/>
              </a:spcBef>
              <a:buSzPct val="100000"/>
              <a:defRPr sz="1200"/>
            </a:lvl7pPr>
            <a:lvl8pPr lvl="7">
              <a:lnSpc>
                <a:spcPct val="150000"/>
              </a:lnSpc>
              <a:spcBef>
                <a:spcPts val="0"/>
              </a:spcBef>
              <a:buSzPct val="100000"/>
              <a:defRPr sz="1200"/>
            </a:lvl8pPr>
            <a:lvl9pPr lvl="8">
              <a:lnSpc>
                <a:spcPct val="150000"/>
              </a:lnSpc>
              <a:spcBef>
                <a:spcPts val="0"/>
              </a:spcBef>
              <a:buSzPct val="100000"/>
              <a:defRPr sz="1200"/>
            </a:lvl9pPr>
          </a:lstStyle>
          <a:p/>
        </p:txBody>
      </p:sp>
      <p:cxnSp>
        <p:nvCxnSpPr>
          <p:cNvPr id="30" name="Shape 30"/>
          <p:cNvCxnSpPr/>
          <p:nvPr/>
        </p:nvCxnSpPr>
        <p:spPr>
          <a:xfrm flipH="1" rot="10800000">
            <a:off x="-13800" y="4628624"/>
            <a:ext cx="9171599" cy="16200"/>
          </a:xfrm>
          <a:prstGeom prst="straightConnector1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31" name="Shape 31"/>
          <p:cNvSpPr txBox="1"/>
          <p:nvPr/>
        </p:nvSpPr>
        <p:spPr>
          <a:xfrm>
            <a:off x="7473224" y="4704825"/>
            <a:ext cx="1558200" cy="1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b="1" lang="en-GB" sz="1200">
                <a:solidFill>
                  <a:srgbClr val="F15D22"/>
                </a:solidFill>
              </a:rPr>
              <a:t>sunscrapers.com</a:t>
            </a:r>
          </a:p>
        </p:txBody>
      </p:sp>
      <p:sp>
        <p:nvSpPr>
          <p:cNvPr id="32" name="Shape 32"/>
          <p:cNvSpPr txBox="1"/>
          <p:nvPr/>
        </p:nvSpPr>
        <p:spPr>
          <a:xfrm>
            <a:off x="147475" y="4704825"/>
            <a:ext cx="2331300" cy="3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en-GB" sz="1200">
                <a:solidFill>
                  <a:srgbClr val="414042"/>
                </a:solidFill>
              </a:rPr>
              <a:t>Your favored tech partner.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1738575"/>
            <a:ext cx="8229600" cy="1082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/>
        </p:nvSpPr>
        <p:spPr>
          <a:xfrm>
            <a:off x="7473224" y="4704825"/>
            <a:ext cx="1558200" cy="1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b="1" lang="en-GB" sz="1200">
                <a:solidFill>
                  <a:srgbClr val="F15D22"/>
                </a:solidFill>
              </a:rPr>
              <a:t>sunscrapers.com</a:t>
            </a:r>
          </a:p>
        </p:txBody>
      </p:sp>
      <p:sp>
        <p:nvSpPr>
          <p:cNvPr id="40" name="Shape 40"/>
          <p:cNvSpPr txBox="1"/>
          <p:nvPr/>
        </p:nvSpPr>
        <p:spPr>
          <a:xfrm>
            <a:off x="147475" y="4704825"/>
            <a:ext cx="2331300" cy="389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en-GB" sz="1200">
                <a:solidFill>
                  <a:srgbClr val="414042"/>
                </a:solidFill>
              </a:rPr>
              <a:t>Your favored tech partner.</a:t>
            </a:r>
          </a:p>
        </p:txBody>
      </p:sp>
      <p:cxnSp>
        <p:nvCxnSpPr>
          <p:cNvPr id="41" name="Shape 41"/>
          <p:cNvCxnSpPr/>
          <p:nvPr/>
        </p:nvCxnSpPr>
        <p:spPr>
          <a:xfrm flipH="1" rot="10800000">
            <a:off x="-13800" y="4628624"/>
            <a:ext cx="9171599" cy="16200"/>
          </a:xfrm>
          <a:prstGeom prst="straightConnector1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42" name="Shape 42"/>
          <p:cNvSpPr txBox="1"/>
          <p:nvPr>
            <p:ph idx="2" type="title"/>
          </p:nvPr>
        </p:nvSpPr>
        <p:spPr>
          <a:xfrm>
            <a:off x="527975" y="3006753"/>
            <a:ext cx="8229600" cy="470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buClr>
                <a:srgbClr val="F15D22"/>
              </a:buClr>
              <a:buSzPct val="100000"/>
              <a:defRPr sz="1800">
                <a:solidFill>
                  <a:srgbClr val="F15D22"/>
                </a:solidFill>
              </a:defRPr>
            </a:lvl1pPr>
            <a:lvl2pPr lvl="1" rtl="0">
              <a:spcBef>
                <a:spcPts val="0"/>
              </a:spcBef>
              <a:buClr>
                <a:srgbClr val="F15D22"/>
              </a:buClr>
              <a:buSzPct val="100000"/>
              <a:defRPr sz="1800">
                <a:solidFill>
                  <a:srgbClr val="F15D22"/>
                </a:solidFill>
              </a:defRPr>
            </a:lvl2pPr>
            <a:lvl3pPr lvl="2" rtl="0">
              <a:spcBef>
                <a:spcPts val="0"/>
              </a:spcBef>
              <a:buClr>
                <a:srgbClr val="F15D22"/>
              </a:buClr>
              <a:buSzPct val="100000"/>
              <a:defRPr sz="1800">
                <a:solidFill>
                  <a:srgbClr val="F15D22"/>
                </a:solidFill>
              </a:defRPr>
            </a:lvl3pPr>
            <a:lvl4pPr lvl="3" rtl="0">
              <a:spcBef>
                <a:spcPts val="0"/>
              </a:spcBef>
              <a:buClr>
                <a:srgbClr val="F15D22"/>
              </a:buClr>
              <a:buSzPct val="100000"/>
              <a:defRPr sz="1800">
                <a:solidFill>
                  <a:srgbClr val="F15D22"/>
                </a:solidFill>
              </a:defRPr>
            </a:lvl4pPr>
            <a:lvl5pPr lvl="4" rtl="0">
              <a:spcBef>
                <a:spcPts val="0"/>
              </a:spcBef>
              <a:buClr>
                <a:srgbClr val="F15D22"/>
              </a:buClr>
              <a:buSzPct val="100000"/>
              <a:defRPr sz="1800">
                <a:solidFill>
                  <a:srgbClr val="F15D22"/>
                </a:solidFill>
              </a:defRPr>
            </a:lvl5pPr>
            <a:lvl6pPr lvl="5" rtl="0">
              <a:spcBef>
                <a:spcPts val="0"/>
              </a:spcBef>
              <a:buClr>
                <a:srgbClr val="F15D22"/>
              </a:buClr>
              <a:buSzPct val="100000"/>
              <a:defRPr sz="1800">
                <a:solidFill>
                  <a:srgbClr val="F15D22"/>
                </a:solidFill>
              </a:defRPr>
            </a:lvl6pPr>
            <a:lvl7pPr lvl="6" rtl="0">
              <a:spcBef>
                <a:spcPts val="0"/>
              </a:spcBef>
              <a:buClr>
                <a:srgbClr val="F15D22"/>
              </a:buClr>
              <a:buSzPct val="100000"/>
              <a:defRPr sz="1800">
                <a:solidFill>
                  <a:srgbClr val="F15D22"/>
                </a:solidFill>
              </a:defRPr>
            </a:lvl7pPr>
            <a:lvl8pPr lvl="7" rtl="0">
              <a:spcBef>
                <a:spcPts val="0"/>
              </a:spcBef>
              <a:buClr>
                <a:srgbClr val="F15D22"/>
              </a:buClr>
              <a:buSzPct val="100000"/>
              <a:defRPr sz="1800">
                <a:solidFill>
                  <a:srgbClr val="F15D22"/>
                </a:solidFill>
              </a:defRPr>
            </a:lvl8pPr>
            <a:lvl9pPr lvl="8" rtl="0">
              <a:spcBef>
                <a:spcPts val="0"/>
              </a:spcBef>
              <a:buClr>
                <a:srgbClr val="F15D22"/>
              </a:buClr>
              <a:buSzPct val="100000"/>
              <a:defRPr sz="1800">
                <a:solidFill>
                  <a:srgbClr val="F15D2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0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1738575"/>
            <a:ext cx="8229600" cy="130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Praktyczne wprowadzenie do WebSockets za pomocą Django-Channels</a:t>
            </a:r>
          </a:p>
        </p:txBody>
      </p:sp>
      <p:sp>
        <p:nvSpPr>
          <p:cNvPr id="51" name="Shape 51"/>
          <p:cNvSpPr txBox="1"/>
          <p:nvPr>
            <p:ph idx="2" type="title"/>
          </p:nvPr>
        </p:nvSpPr>
        <p:spPr>
          <a:xfrm>
            <a:off x="527975" y="3159175"/>
            <a:ext cx="8229600" cy="7532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-GB"/>
              <a:t>Michał Nakoneczny</a:t>
            </a:r>
          </a:p>
          <a:p>
            <a:pPr lvl="0">
              <a:spcBef>
                <a:spcPts val="0"/>
              </a:spcBef>
              <a:buNone/>
            </a:pPr>
            <a:r>
              <a:rPr lang="en-GB"/>
              <a:t>10.10.2016</a:t>
            </a:r>
          </a:p>
        </p:txBody>
      </p:sp>
      <p:pic>
        <p:nvPicPr>
          <p:cNvPr id="52" name="Shape 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57500" y="253600"/>
            <a:ext cx="2229000" cy="38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 sz="18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class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Train(models.Model):</a:t>
            </a:r>
          </a:p>
          <a:p>
            <a:pPr indent="45720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origin_station_name = models.CharField(max_length=255)</a:t>
            </a:r>
          </a:p>
          <a:p>
            <a:pPr indent="45720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origin_station_departure_datetime = models.DateTimeField()</a:t>
            </a:r>
          </a:p>
          <a:p>
            <a:pPr indent="45720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destination_station_name = models.CharField(max_length=255)</a:t>
            </a:r>
          </a:p>
          <a:p>
            <a:pPr indent="45720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destination_station_arrival_datetime = </a:t>
            </a:r>
          </a:p>
          <a:p>
            <a:pPr indent="457200" lvl="0" marL="0" rtl="0" algn="r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models.DateTimeField(null=True, blank=True)                                                         </a:t>
            </a:r>
            <a:b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</a:br>
          </a:p>
        </p:txBody>
      </p:sp>
      <p:sp>
        <p:nvSpPr>
          <p:cNvPr id="107" name="Shape 107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trains/models.py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 sz="18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class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TrainSerializer(serializers.ModelSerializer):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lang="en-GB" sz="18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class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Meta: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model = Train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fields = (</a:t>
            </a:r>
            <a:r>
              <a:rPr b="1" lang="en-GB" sz="1800">
                <a:solidFill>
                  <a:srgbClr val="008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'...'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,)</a:t>
            </a:r>
          </a:p>
        </p:txBody>
      </p:sp>
      <p:sp>
        <p:nvSpPr>
          <p:cNvPr id="113" name="Shape 113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trains/serializers.py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 sz="18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class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TrainView(TemplateView):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template_name = </a:t>
            </a:r>
            <a:r>
              <a:rPr b="1" lang="en-GB" sz="18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'trains/train_list.html'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b="1" sz="1800">
              <a:solidFill>
                <a:srgbClr val="008000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b="1" sz="1800">
              <a:solidFill>
                <a:srgbClr val="008000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 sz="18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class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TrainAPIViewSet(ModelViewSet):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queryset = Train.objects.all()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serializer_class = TrainSerializer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b="1" sz="1800">
              <a:solidFill>
                <a:srgbClr val="000080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9" name="Shape 119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trains/views.py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CHANNEL_ID = 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'trains'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008000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def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ws_connect(message):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group = Group(CHANNEL_ID)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group.add(message.reply_channel)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ws_send(Train.objects.all(), </a:t>
            </a:r>
            <a:r>
              <a:rPr lang="en-GB">
                <a:solidFill>
                  <a:srgbClr val="660099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channel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=message.reply_channel)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000080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def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ws_send(trains, channel=</a:t>
            </a:r>
            <a:r>
              <a:rPr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None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):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channel = channel </a:t>
            </a: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or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Group(CHANNEL_ID)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serialized_trains = TrainSerializer(trains, </a:t>
            </a:r>
            <a:r>
              <a:rPr lang="en-GB">
                <a:solidFill>
                  <a:srgbClr val="660099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many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True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).data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channel.send({</a:t>
            </a:r>
            <a:r>
              <a:rPr b="1" lang="en-GB">
                <a:solidFill>
                  <a:srgbClr val="008000"/>
                </a:solidFill>
                <a:highlight>
                  <a:srgbClr val="FFE599"/>
                </a:highlight>
                <a:latin typeface="Consolas"/>
                <a:ea typeface="Consolas"/>
                <a:cs typeface="Consolas"/>
                <a:sym typeface="Consolas"/>
              </a:rPr>
              <a:t>'text'</a:t>
            </a:r>
            <a:r>
              <a:rPr lang="en-GB">
                <a:solidFill>
                  <a:schemeClr val="dk1"/>
                </a:solidFill>
                <a:highlight>
                  <a:srgbClr val="FFE599"/>
                </a:highlight>
                <a:latin typeface="Consolas"/>
                <a:ea typeface="Consolas"/>
                <a:cs typeface="Consolas"/>
                <a:sym typeface="Consolas"/>
              </a:rPr>
              <a:t>: json.dumps(serialized_trains)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})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def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ws_disconnect(message):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Group(CHANNEL_ID).discard(message.reply_channel)</a:t>
            </a:r>
          </a:p>
        </p:txBody>
      </p:sp>
      <p:sp>
        <p:nvSpPr>
          <p:cNvPr id="125" name="Shape 125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trains/</a:t>
            </a:r>
            <a:r>
              <a:rPr b="0" lang="en-GB" sz="3600"/>
              <a:t>c</a:t>
            </a:r>
            <a:r>
              <a:rPr b="0" lang="en-GB" sz="3600"/>
              <a:t>onsumers.py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604675" y="1189050"/>
            <a:ext cx="40692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 sz="11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from 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trains.views </a:t>
            </a:r>
            <a:r>
              <a:rPr b="1" lang="en-GB" sz="11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import 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TrainAPIViewSet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1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1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router = DefaultRouter()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router.register(</a:t>
            </a:r>
            <a:r>
              <a:rPr b="1" lang="en-GB" sz="11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r'trains'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TrainAPIViewSet)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100">
              <a:solidFill>
                <a:schemeClr val="dk1"/>
              </a:solidFill>
              <a:highlight>
                <a:srgbClr val="FFE4FF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1" name="Shape 131"/>
          <p:cNvSpPr txBox="1"/>
          <p:nvPr>
            <p:ph type="title"/>
          </p:nvPr>
        </p:nvSpPr>
        <p:spPr>
          <a:xfrm>
            <a:off x="604675" y="305650"/>
            <a:ext cx="36981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ttracker/router.py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4688875" y="1189050"/>
            <a:ext cx="40692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 sz="11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from 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.router </a:t>
            </a:r>
            <a:r>
              <a:rPr b="1" lang="en-GB" sz="11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import 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router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1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urlpatterns = [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url(</a:t>
            </a:r>
            <a:r>
              <a:rPr b="1" lang="en-GB" sz="11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r'^$'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RedirectView.as_view(</a:t>
            </a:r>
            <a:r>
              <a:rPr lang="en-GB" sz="1100">
                <a:solidFill>
                  <a:srgbClr val="660099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...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)),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url(</a:t>
            </a:r>
            <a:r>
              <a:rPr b="1" lang="en-GB" sz="11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r'^trains/'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include(</a:t>
            </a:r>
            <a:r>
              <a:rPr b="1" lang="en-GB" sz="11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'trains.urls'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...)),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url(</a:t>
            </a:r>
            <a:r>
              <a:rPr b="1" lang="en-GB" sz="11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r'^api/'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include(router.urls, ...)),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url(</a:t>
            </a:r>
            <a:r>
              <a:rPr b="1" lang="en-GB" sz="11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r'^admin/'</a:t>
            </a: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admin.site.urls),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1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]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b="1" sz="1100">
              <a:solidFill>
                <a:srgbClr val="000080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100">
              <a:solidFill>
                <a:schemeClr val="dk1"/>
              </a:solidFill>
              <a:highlight>
                <a:srgbClr val="FFE4FF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3" name="Shape 133"/>
          <p:cNvSpPr txBox="1"/>
          <p:nvPr>
            <p:ph type="title"/>
          </p:nvPr>
        </p:nvSpPr>
        <p:spPr>
          <a:xfrm>
            <a:off x="4688875" y="305650"/>
            <a:ext cx="36981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ttracker/urls.py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from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channels.routing </a:t>
            </a: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import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route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from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trains.consumers </a:t>
            </a: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import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(ws_connect, ws_receive, ws_disconnect)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channel_routing = [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route(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'websocket.connect'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ws_connect),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route(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'websocket.receive'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ws_receive),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route(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'websocket.disconnect'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ws_disconnect)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]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9" name="Shape 139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ttracker/routing.py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 sz="18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from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.consumers </a:t>
            </a:r>
            <a:r>
              <a:rPr b="1" lang="en-GB" sz="18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import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ws_send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@</a:t>
            </a:r>
            <a:r>
              <a:rPr lang="en-GB" sz="1800">
                <a:solidFill>
                  <a:srgbClr val="0000B2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receiver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(post_save)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 sz="18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def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post_save_ws_send(</a:t>
            </a:r>
            <a:r>
              <a:rPr lang="en-GB" sz="1800">
                <a:solidFill>
                  <a:srgbClr val="808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sender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**kwargs):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instance = kwargs[</a:t>
            </a:r>
            <a:r>
              <a:rPr b="1" lang="en-GB" sz="18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'instance'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]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ws_send([instance])</a:t>
            </a:r>
          </a:p>
        </p:txBody>
      </p:sp>
      <p:sp>
        <p:nvSpPr>
          <p:cNvPr id="145" name="Shape 145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trains/signals.py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-GB" sz="10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var </a:t>
            </a:r>
            <a:r>
              <a:rPr b="1" i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app 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 </a:t>
            </a:r>
            <a:r>
              <a:rPr b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angular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b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module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GB" sz="10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'ttrackerApp'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[]);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i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app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b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controller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GB" sz="10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'tableCtrl'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b="1" lang="en-GB" sz="10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function 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($scope, $http) {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//...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$scope.</a:t>
            </a:r>
            <a:r>
              <a:rPr lang="en-GB" sz="1000">
                <a:solidFill>
                  <a:srgbClr val="7A7A4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sendTrain 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 </a:t>
            </a:r>
            <a:r>
              <a:rPr b="1" lang="en-GB" sz="10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function 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() {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$http.</a:t>
            </a:r>
            <a:r>
              <a:rPr lang="en-GB" sz="1000">
                <a:solidFill>
                  <a:srgbClr val="7A7A4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post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GB" sz="10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'/api/trains/'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$scope.</a:t>
            </a:r>
            <a:r>
              <a:rPr b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newTrain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).</a:t>
            </a:r>
            <a:r>
              <a:rPr lang="en-GB" sz="1000">
                <a:solidFill>
                  <a:srgbClr val="7A7A4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then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GB" sz="10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function 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(response) {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    $scope.</a:t>
            </a:r>
            <a:r>
              <a:rPr b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clientTrains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-GB" sz="1000">
                <a:solidFill>
                  <a:srgbClr val="7A7A4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push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(response.</a:t>
            </a:r>
            <a:r>
              <a:rPr b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data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    $scope.</a:t>
            </a:r>
            <a:r>
              <a:rPr b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newTrain 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 </a:t>
            </a:r>
            <a:r>
              <a:rPr lang="en-GB" sz="1000">
                <a:solidFill>
                  <a:srgbClr val="0000FF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{}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});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};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$scope.</a:t>
            </a:r>
            <a:r>
              <a:rPr lang="en-GB" sz="1000">
                <a:solidFill>
                  <a:srgbClr val="7A7A4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getTrains 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 </a:t>
            </a:r>
            <a:r>
              <a:rPr b="1" lang="en-GB" sz="10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function 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() {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$http.</a:t>
            </a:r>
            <a:r>
              <a:rPr lang="en-GB" sz="1000">
                <a:solidFill>
                  <a:srgbClr val="7A7A4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get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GB" sz="10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'/api/trains/'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).</a:t>
            </a:r>
            <a:r>
              <a:rPr lang="en-GB" sz="1000">
                <a:solidFill>
                  <a:srgbClr val="7A7A4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then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GB" sz="10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function 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(response) {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    $scope.</a:t>
            </a:r>
            <a:r>
              <a:rPr b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clientTrains 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 response.</a:t>
            </a:r>
            <a:r>
              <a:rPr b="1" lang="en-GB" sz="10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data</a:t>
            </a: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;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});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};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//...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});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b="1" sz="1000">
              <a:solidFill>
                <a:srgbClr val="CC7832"/>
              </a:solidFill>
              <a:highlight>
                <a:srgbClr val="2B2B2B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1" name="Shape 151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js/app.js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 sz="12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var </a:t>
            </a:r>
            <a:r>
              <a:rPr b="1" i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app 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 </a:t>
            </a:r>
            <a:r>
              <a:rPr b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angular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b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module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GB" sz="12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'trainApp'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[]);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i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app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b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controller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GB" sz="12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'tableCtrl'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b="1" lang="en-GB" sz="12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function 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($scope, $http) {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//...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lang="en-GB" sz="12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var </a:t>
            </a:r>
            <a:r>
              <a:rPr lang="en-GB" sz="1200">
                <a:solidFill>
                  <a:srgbClr val="45838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ws 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 </a:t>
            </a:r>
            <a:r>
              <a:rPr b="1" lang="en-GB" sz="12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new 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WebSocket(</a:t>
            </a:r>
            <a:r>
              <a:rPr b="1" lang="en-GB" sz="1200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"ws://" 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+ </a:t>
            </a:r>
            <a:r>
              <a:rPr b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location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b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host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-GB" sz="1200">
                <a:solidFill>
                  <a:srgbClr val="45838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ws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-GB" sz="1200">
                <a:solidFill>
                  <a:srgbClr val="7A7A4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onmessage 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 </a:t>
            </a:r>
            <a:r>
              <a:rPr b="1" lang="en-GB" sz="12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function 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(message) {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</a:t>
            </a:r>
            <a:r>
              <a:rPr lang="en-GB" sz="1200">
                <a:solidFill>
                  <a:schemeClr val="dk1"/>
                </a:solidFill>
                <a:highlight>
                  <a:srgbClr val="FFE599"/>
                </a:highlight>
                <a:latin typeface="Consolas"/>
                <a:ea typeface="Consolas"/>
                <a:cs typeface="Consolas"/>
                <a:sym typeface="Consolas"/>
              </a:rPr>
              <a:t>$scope.</a:t>
            </a:r>
            <a:r>
              <a:rPr lang="en-GB" sz="1200">
                <a:solidFill>
                  <a:srgbClr val="7A7A43"/>
                </a:solidFill>
                <a:highlight>
                  <a:srgbClr val="FFE599"/>
                </a:highlight>
                <a:latin typeface="Consolas"/>
                <a:ea typeface="Consolas"/>
                <a:cs typeface="Consolas"/>
                <a:sym typeface="Consolas"/>
              </a:rPr>
              <a:t>$apply</a:t>
            </a:r>
            <a:r>
              <a:rPr lang="en-GB" sz="1200">
                <a:solidFill>
                  <a:schemeClr val="dk1"/>
                </a:solidFill>
                <a:highlight>
                  <a:srgbClr val="FFE599"/>
                </a:highlight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GB" sz="1200">
                <a:solidFill>
                  <a:srgbClr val="000080"/>
                </a:solidFill>
                <a:highlight>
                  <a:srgbClr val="FFE599"/>
                </a:highlight>
                <a:latin typeface="Consolas"/>
                <a:ea typeface="Consolas"/>
                <a:cs typeface="Consolas"/>
                <a:sym typeface="Consolas"/>
              </a:rPr>
              <a:t>function </a:t>
            </a:r>
            <a:r>
              <a:rPr lang="en-GB" sz="1200">
                <a:solidFill>
                  <a:schemeClr val="dk1"/>
                </a:solidFill>
                <a:highlight>
                  <a:srgbClr val="FFE599"/>
                </a:highlight>
                <a:latin typeface="Consolas"/>
                <a:ea typeface="Consolas"/>
                <a:cs typeface="Consolas"/>
                <a:sym typeface="Consolas"/>
              </a:rPr>
              <a:t>() {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    </a:t>
            </a:r>
            <a:r>
              <a:rPr b="1" lang="en-GB" sz="1200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var </a:t>
            </a:r>
            <a:r>
              <a:rPr lang="en-GB" sz="1200">
                <a:solidFill>
                  <a:srgbClr val="45838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data 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 </a:t>
            </a:r>
            <a:r>
              <a:rPr b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JSON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-GB" sz="1200">
                <a:solidFill>
                  <a:srgbClr val="7A7A4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parse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(message.</a:t>
            </a:r>
            <a:r>
              <a:rPr b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data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    $scope.</a:t>
            </a:r>
            <a:r>
              <a:rPr b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trains</a:t>
            </a:r>
            <a:r>
              <a:rPr b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= $scope.</a:t>
            </a:r>
            <a:r>
              <a:rPr b="1" lang="en-GB" sz="1200">
                <a:solidFill>
                  <a:srgbClr val="660E7A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trains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-GB" sz="1200">
                <a:solidFill>
                  <a:srgbClr val="7A7A4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concat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-GB" sz="1200">
                <a:solidFill>
                  <a:srgbClr val="458383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data</a:t>
            </a: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</a:t>
            </a:r>
            <a:r>
              <a:rPr lang="en-GB" sz="1200">
                <a:solidFill>
                  <a:schemeClr val="dk1"/>
                </a:solidFill>
                <a:highlight>
                  <a:srgbClr val="FFE599"/>
                </a:highlight>
                <a:latin typeface="Consolas"/>
                <a:ea typeface="Consolas"/>
                <a:cs typeface="Consolas"/>
                <a:sym typeface="Consolas"/>
              </a:rPr>
              <a:t>});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 sz="12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};</a:t>
            </a:r>
          </a:p>
        </p:txBody>
      </p:sp>
      <p:sp>
        <p:nvSpPr>
          <p:cNvPr id="157" name="Shape 157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js/app.js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AutoNum type="arabicPeriod"/>
            </a:pPr>
            <a:r>
              <a:rPr lang="en-GB" sz="2400"/>
              <a:t>Setup channel backend: in-memory, POSIX IPC, Redis;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SzPct val="100000"/>
              <a:buFont typeface="Consolas"/>
              <a:buChar char="○"/>
            </a:pPr>
            <a:r>
              <a:rPr lang="en-GB" sz="1800">
                <a:latin typeface="Consolas"/>
                <a:ea typeface="Consolas"/>
                <a:cs typeface="Consolas"/>
                <a:sym typeface="Consolas"/>
              </a:rPr>
              <a:t>asgiref.inmemory.ChannelLayer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SzPct val="100000"/>
              <a:buFont typeface="Consolas"/>
              <a:buChar char="○"/>
            </a:pPr>
            <a:r>
              <a:rPr lang="en-GB" sz="1800">
                <a:latin typeface="Consolas"/>
                <a:ea typeface="Consolas"/>
                <a:cs typeface="Consolas"/>
                <a:sym typeface="Consolas"/>
              </a:rPr>
              <a:t>asgi_ipc.IPCChannelLayer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SzPct val="100000"/>
              <a:buFont typeface="Consolas"/>
              <a:buChar char="○"/>
            </a:pPr>
            <a:r>
              <a:rPr lang="en-GB" sz="1800">
                <a:latin typeface="Consolas"/>
                <a:ea typeface="Consolas"/>
                <a:cs typeface="Consolas"/>
                <a:sym typeface="Consolas"/>
              </a:rPr>
              <a:t>asgi_redis.RedisChannelLayer</a:t>
            </a:r>
          </a:p>
        </p:txBody>
      </p:sp>
      <p:sp>
        <p:nvSpPr>
          <p:cNvPr id="163" name="Shape 163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Production environment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It’s R/R all the way down:</a:t>
            </a:r>
          </a:p>
          <a:p>
            <a:pPr indent="-381000" lvl="1" marL="914400" rtl="0">
              <a:lnSpc>
                <a:spcPct val="115000"/>
              </a:lnSpc>
              <a:spcBef>
                <a:spcPts val="0"/>
              </a:spcBef>
              <a:buSzPct val="100000"/>
              <a:buChar char="○"/>
            </a:pPr>
            <a:r>
              <a:rPr lang="en-GB" sz="2400"/>
              <a:t>User Agent ↔ HTTP1/2 ↔ Webserver;</a:t>
            </a:r>
          </a:p>
          <a:p>
            <a:pPr indent="-381000" lvl="1" marL="914400" rtl="0">
              <a:lnSpc>
                <a:spcPct val="115000"/>
              </a:lnSpc>
              <a:spcBef>
                <a:spcPts val="0"/>
              </a:spcBef>
              <a:buSzPct val="100000"/>
              <a:buChar char="○"/>
            </a:pPr>
            <a:r>
              <a:rPr lang="en-GB" sz="2400"/>
              <a:t>Webserver ↔ WSGI ↔ Django;</a:t>
            </a:r>
          </a:p>
          <a:p>
            <a:pPr indent="-381000" lvl="1" marL="914400" rtl="0">
              <a:lnSpc>
                <a:spcPct val="115000"/>
              </a:lnSpc>
              <a:spcBef>
                <a:spcPts val="0"/>
              </a:spcBef>
              <a:buSzPct val="100000"/>
              <a:buChar char="○"/>
            </a:pPr>
            <a:r>
              <a:rPr lang="en-GB" sz="2400"/>
              <a:t>Django ↔ Handler ↔ View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58" name="Shape 58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The Request/Response Cycle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AutoNum type="arabicPeriod"/>
            </a:pPr>
            <a:r>
              <a:rPr lang="en-GB" sz="2400"/>
              <a:t>Setup channel backend: in-memory, POSIX IPC, Redis;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AutoNum type="arabicPeriod"/>
            </a:pPr>
            <a:r>
              <a:rPr lang="en-GB" sz="2400"/>
              <a:t>Run worker servers: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SzPct val="100000"/>
              <a:buFont typeface="Consolas"/>
              <a:buChar char="○"/>
            </a:pPr>
            <a:r>
              <a:rPr lang="en-GB" sz="1800">
                <a:latin typeface="Consolas"/>
                <a:ea typeface="Consolas"/>
                <a:cs typeface="Consolas"/>
                <a:sym typeface="Consolas"/>
              </a:rPr>
              <a:t>python manage.py runworker</a:t>
            </a:r>
          </a:p>
        </p:txBody>
      </p:sp>
      <p:sp>
        <p:nvSpPr>
          <p:cNvPr id="169" name="Shape 169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Production environment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AutoNum type="arabicPeriod"/>
            </a:pPr>
            <a:r>
              <a:rPr lang="en-GB" sz="2400"/>
              <a:t>Setup channel backend: in-memory, POSIX IPC, Redis;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AutoNum type="arabicPeriod"/>
            </a:pPr>
            <a:r>
              <a:rPr lang="en-GB" sz="2400"/>
              <a:t>Run worker servers;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AutoNum type="arabicPeriod"/>
            </a:pPr>
            <a:r>
              <a:rPr lang="en-GB" sz="2400"/>
              <a:t>Run interface servers</a:t>
            </a:r>
          </a:p>
        </p:txBody>
      </p:sp>
      <p:sp>
        <p:nvSpPr>
          <p:cNvPr id="175" name="Shape 175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Production environment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604675" y="1189050"/>
            <a:ext cx="40692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import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os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from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django.core.wsgi </a:t>
            </a: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import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get_wsgi_application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os.environ.setdefault(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"DJANGO_SETTINGS_MODULE"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"ttracker.settings"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application = get_wsgi_application()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000080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1" name="Shape 181"/>
          <p:cNvSpPr txBox="1"/>
          <p:nvPr>
            <p:ph type="title"/>
          </p:nvPr>
        </p:nvSpPr>
        <p:spPr>
          <a:xfrm>
            <a:off x="604675" y="305650"/>
            <a:ext cx="36981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wsgi.py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4688875" y="1189050"/>
            <a:ext cx="40692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import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os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from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channels.asgi </a:t>
            </a:r>
            <a:r>
              <a:rPr b="1" lang="en-GB">
                <a:solidFill>
                  <a:srgbClr val="00008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import 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get_channel_layer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os.environ.setdefault(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"DJANGO_SETTINGS_MODULE"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 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"ttracker.settings"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)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channel_layer = get_channel_layer()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000080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3" name="Shape 183"/>
          <p:cNvSpPr txBox="1"/>
          <p:nvPr>
            <p:ph type="title"/>
          </p:nvPr>
        </p:nvSpPr>
        <p:spPr>
          <a:xfrm>
            <a:off x="4688875" y="305650"/>
            <a:ext cx="36981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asgi.py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AutoNum type="arabicPeriod"/>
            </a:pPr>
            <a:r>
              <a:rPr lang="en-GB" sz="2400"/>
              <a:t>Setup channel backend: in-memory, POSIX IPC, Redis;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AutoNum type="arabicPeriod"/>
            </a:pPr>
            <a:r>
              <a:rPr lang="en-GB" sz="2400"/>
              <a:t>Run worker servers;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AutoNum type="arabicPeriod"/>
            </a:pPr>
            <a:r>
              <a:rPr lang="en-GB" sz="2400"/>
              <a:t>Run interface servers (alone or alongside WSGI):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SzPct val="100000"/>
              <a:buFont typeface="Consolas"/>
              <a:buChar char="○"/>
            </a:pPr>
            <a:r>
              <a:rPr lang="en-GB" sz="1800">
                <a:latin typeface="Consolas"/>
                <a:ea typeface="Consolas"/>
                <a:cs typeface="Consolas"/>
                <a:sym typeface="Consolas"/>
              </a:rPr>
              <a:t>daphne ttracker.asgi:channel_layer</a:t>
            </a:r>
          </a:p>
        </p:txBody>
      </p:sp>
      <p:sp>
        <p:nvSpPr>
          <p:cNvPr id="189" name="Shape 189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Production environment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creen Shot 2016-08-01 at 22.24.11.png" id="194" name="Shape 1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20002"/>
            <a:ext cx="9144002" cy="3943696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Shape 195"/>
          <p:cNvSpPr txBox="1"/>
          <p:nvPr>
            <p:ph type="title"/>
          </p:nvPr>
        </p:nvSpPr>
        <p:spPr>
          <a:xfrm>
            <a:off x="0" y="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Can I use?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/>
              <a:t>Some gotchas</a:t>
            </a:r>
          </a:p>
        </p:txBody>
      </p:sp>
      <p:sp>
        <p:nvSpPr>
          <p:cNvPr id="201" name="Shape 201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42900" lvl="0" marL="45720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Improperly formatted messages hang Daphne;</a:t>
            </a:r>
          </a:p>
          <a:p>
            <a:pPr indent="-342900" lvl="0" marL="45720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</a:rPr>
              <a:t>Client-side reloads close and reopen sockets, but server-side reloads close connection. You need to reopen from the client side;</a:t>
            </a:r>
          </a:p>
          <a:p>
            <a:pPr indent="-342900" lvl="0" marL="45720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nsolas"/>
              <a:buChar char="●"/>
            </a:pPr>
            <a:r>
              <a:rPr lang="en-GB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$scope.</a:t>
            </a:r>
            <a:r>
              <a:rPr lang="en-GB" sz="1800">
                <a:solidFill>
                  <a:srgbClr val="7A7A43"/>
                </a:solidFill>
                <a:latin typeface="Consolas"/>
                <a:ea typeface="Consolas"/>
                <a:cs typeface="Consolas"/>
                <a:sym typeface="Consolas"/>
              </a:rPr>
              <a:t>$apply</a:t>
            </a:r>
            <a:r>
              <a:rPr lang="en-GB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(...)</a:t>
            </a:r>
            <a:r>
              <a:rPr lang="en-GB" sz="1800">
                <a:solidFill>
                  <a:schemeClr val="dk1"/>
                </a:solidFill>
              </a:rPr>
              <a:t>;</a:t>
            </a:r>
          </a:p>
          <a:p>
            <a:pPr indent="-342900" lvl="0" marL="45720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en-GB" sz="1800">
                <a:solidFill>
                  <a:schemeClr val="dk1"/>
                </a:solidFill>
              </a:rPr>
              <a:t>Nginx: pass the</a:t>
            </a:r>
            <a:r>
              <a:rPr lang="en-GB"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Upgrade: WebSocket </a:t>
            </a:r>
            <a:r>
              <a:rPr lang="en-GB" sz="1800">
                <a:solidFill>
                  <a:schemeClr val="dk1"/>
                </a:solidFill>
              </a:rPr>
              <a:t>header, otherwise you will get 404s difficult to debug.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ctrTitle"/>
          </p:nvPr>
        </p:nvSpPr>
        <p:spPr>
          <a:xfrm>
            <a:off x="685800" y="0"/>
            <a:ext cx="7772400" cy="46521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0" lang="en-GB">
                <a:solidFill>
                  <a:srgbClr val="000000"/>
                </a:solidFill>
              </a:rPr>
              <a:t>Thanks!</a:t>
            </a:r>
          </a:p>
          <a:p>
            <a:pPr lvl="0" rtl="0">
              <a:spcBef>
                <a:spcPts val="0"/>
              </a:spcBef>
              <a:buNone/>
            </a:pPr>
            <a:r>
              <a:rPr b="0" lang="en-GB" sz="2400">
                <a:solidFill>
                  <a:schemeClr val="dk2"/>
                </a:solidFill>
              </a:rPr>
              <a:t>Questions?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/>
        </p:nvSpPr>
        <p:spPr>
          <a:xfrm>
            <a:off x="604675" y="1189050"/>
            <a:ext cx="8153400" cy="12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Unidirectionality: it’s always the client sending a request to the server.</a:t>
            </a:r>
          </a:p>
        </p:txBody>
      </p:sp>
      <p:sp>
        <p:nvSpPr>
          <p:cNvPr id="64" name="Shape 64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Problems</a:t>
            </a:r>
          </a:p>
        </p:txBody>
      </p:sp>
      <p:sp>
        <p:nvSpPr>
          <p:cNvPr id="65" name="Shape 65"/>
          <p:cNvSpPr txBox="1"/>
          <p:nvPr>
            <p:ph type="title"/>
          </p:nvPr>
        </p:nvSpPr>
        <p:spPr>
          <a:xfrm>
            <a:off x="604675" y="24439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Solution</a:t>
            </a:r>
          </a:p>
        </p:txBody>
      </p:sp>
      <p:sp>
        <p:nvSpPr>
          <p:cNvPr id="66" name="Shape 66"/>
          <p:cNvSpPr txBox="1"/>
          <p:nvPr/>
        </p:nvSpPr>
        <p:spPr>
          <a:xfrm>
            <a:off x="604675" y="3166950"/>
            <a:ext cx="81534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Allow bi-directional communication between the client and the server.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Runserver works automagically;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Django sessions and user auth;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Generic Consumers.</a:t>
            </a:r>
          </a:p>
        </p:txBody>
      </p:sp>
      <p:sp>
        <p:nvSpPr>
          <p:cNvPr id="72" name="Shape 72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Django-Channels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-GB" sz="2400"/>
              <a:t>Analogous to </a:t>
            </a:r>
            <a:r>
              <a:rPr b="1" lang="en-GB" sz="2400"/>
              <a:t>Views</a:t>
            </a:r>
            <a:r>
              <a:rPr lang="en-GB" sz="2400"/>
              <a:t> from the R/R-World – Receive </a:t>
            </a:r>
            <a:r>
              <a:rPr lang="en-GB" sz="2400" strike="sngStrike">
                <a:solidFill>
                  <a:srgbClr val="B7B7B7"/>
                </a:solidFill>
              </a:rPr>
              <a:t>a Request</a:t>
            </a:r>
            <a:r>
              <a:rPr lang="en-GB" sz="2400"/>
              <a:t> Messages and send </a:t>
            </a:r>
            <a:r>
              <a:rPr lang="en-GB" sz="2400" strike="sngStrike">
                <a:solidFill>
                  <a:srgbClr val="B7B7B7"/>
                </a:solidFill>
              </a:rPr>
              <a:t>a Response</a:t>
            </a:r>
            <a:r>
              <a:rPr lang="en-GB" sz="2400"/>
              <a:t> Messages</a:t>
            </a:r>
          </a:p>
        </p:txBody>
      </p:sp>
      <p:sp>
        <p:nvSpPr>
          <p:cNvPr id="78" name="Shape 78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Consumers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b="1" lang="en-GB" sz="2400"/>
              <a:t>Channels</a:t>
            </a:r>
            <a:r>
              <a:rPr lang="en-GB" sz="2400"/>
              <a:t> – named FIFO task queues;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b="1" lang="en-GB" sz="2400"/>
              <a:t>Groups</a:t>
            </a:r>
            <a:r>
              <a:rPr lang="en-GB" sz="2400"/>
              <a:t> – named sets of Channels.</a:t>
            </a:r>
          </a:p>
        </p:txBody>
      </p:sp>
      <p:sp>
        <p:nvSpPr>
          <p:cNvPr id="84" name="Shape 84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Channels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425900" y="305600"/>
            <a:ext cx="8332200" cy="39642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0" lang="en-GB" sz="3600">
                <a:solidFill>
                  <a:srgbClr val="000000"/>
                </a:solidFill>
              </a:rPr>
              <a:t>Let’s make something silly.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/>
        </p:nvSpPr>
        <p:spPr>
          <a:xfrm>
            <a:off x="604675" y="1189050"/>
            <a:ext cx="81534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INSTALLED_APPS = [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lang="en-GB">
                <a:solidFill>
                  <a:srgbClr val="B7B7B7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....,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'Channels',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b="1" lang="en-GB">
                <a:solidFill>
                  <a:srgbClr val="B7B7B7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...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]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ROOT_URLCONF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'ttracker.urls'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008000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CHANNEL_LAYERS = {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'default'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: {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'BACKEND'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'asgiref.inmemory.ChannelLayer'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    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'ROUTING'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: </a:t>
            </a:r>
            <a:r>
              <a:rPr b="1" lang="en-GB">
                <a:solidFill>
                  <a:srgbClr val="008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'ttracker.routing.channel_routing'</a:t>
            </a: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,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  }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rPr lang="en-GB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}</a:t>
            </a:r>
          </a:p>
        </p:txBody>
      </p:sp>
      <p:sp>
        <p:nvSpPr>
          <p:cNvPr id="95" name="Shape 95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ttracker/settings.py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/>
        </p:nvSpPr>
        <p:spPr>
          <a:xfrm>
            <a:off x="192900" y="1276425"/>
            <a:ext cx="8758200" cy="310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$ ./manage.py runserver 127.0.0.66:8000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Performing system checks...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System check identified no issues (0 silenced).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October 09, 2016 - 20:35:00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Django version 1.10, using settings 'ttracker.settings'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Starting Channels development server at http://127.0.0.66:8000/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Channel layer default (asgiref.inmemory.ChannelLayer)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Quit the server with CONTROL-C.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2016-10-09 20:35:00,535 - INFO - worker - Listening on channels http.request, websocket.connect, websocket.disconnect, websocket.receive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2016-10-09 20:35:00,536 - INFO - worker - Listening on channels http.request, websocket.connect, websocket.disconnect, websocket.receive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2016-10-09 20:35:00,536 - INFO - worker - Listening on channels http.request, websocket.connect, websocket.disconnect, websocket.receive</a:t>
            </a:r>
          </a:p>
          <a:p>
            <a:pPr indent="-69850" lvl="0" marL="0" rtl="0">
              <a:lnSpc>
                <a:spcPct val="117000"/>
              </a:lnSpc>
              <a:spcBef>
                <a:spcPts val="0"/>
              </a:spcBef>
              <a:buClr>
                <a:schemeClr val="dk1"/>
              </a:buClr>
              <a:buSzPct val="122222"/>
              <a:buFont typeface="Arial"/>
              <a:buNone/>
            </a:pPr>
            <a:r>
              <a:rPr lang="en-GB" sz="90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2016-10-09 20:35:00,537 - INFO - worker - Listening on channels http.request, websocket.connect, websocket.disconnect, websocket.receive</a:t>
            </a:r>
          </a:p>
          <a:p>
            <a:pPr indent="0" lvl="0" marL="0" rtl="0">
              <a:lnSpc>
                <a:spcPct val="117000"/>
              </a:lnSpc>
              <a:spcBef>
                <a:spcPts val="0"/>
              </a:spcBef>
              <a:buNone/>
            </a:pPr>
            <a:r>
              <a:t/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1" name="Shape 101"/>
          <p:cNvSpPr txBox="1"/>
          <p:nvPr>
            <p:ph type="title"/>
          </p:nvPr>
        </p:nvSpPr>
        <p:spPr>
          <a:xfrm>
            <a:off x="604675" y="305658"/>
            <a:ext cx="8153400" cy="72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0" lang="en-GB" sz="3600"/>
              <a:t>Runserver magic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